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9"/>
  </p:notesMasterIdLst>
  <p:handoutMasterIdLst>
    <p:handoutMasterId r:id="rId20"/>
  </p:handoutMasterIdLst>
  <p:sldIdLst>
    <p:sldId id="285" r:id="rId4"/>
    <p:sldId id="312" r:id="rId5"/>
    <p:sldId id="323" r:id="rId6"/>
    <p:sldId id="295" r:id="rId7"/>
    <p:sldId id="327" r:id="rId8"/>
    <p:sldId id="328" r:id="rId9"/>
    <p:sldId id="310" r:id="rId10"/>
    <p:sldId id="326" r:id="rId11"/>
    <p:sldId id="311" r:id="rId12"/>
    <p:sldId id="329" r:id="rId13"/>
    <p:sldId id="330" r:id="rId14"/>
    <p:sldId id="296" r:id="rId15"/>
    <p:sldId id="313" r:id="rId16"/>
    <p:sldId id="314" r:id="rId17"/>
    <p:sldId id="315" r:id="rId18"/>
  </p:sldIdLst>
  <p:sldSz cx="12192000" cy="6858000"/>
  <p:notesSz cx="6858000" cy="9144000"/>
  <p:embeddedFontLst>
    <p:embeddedFont>
      <p:font typeface="Adobe Garamond Pro" panose="02020502060506020403" pitchFamily="18" charset="77"/>
      <p:regular r:id="rId21"/>
      <p: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0000"/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51"/>
    <p:restoredTop sz="86152"/>
  </p:normalViewPr>
  <p:slideViewPr>
    <p:cSldViewPr snapToGrid="0" snapToObjects="1">
      <p:cViewPr varScale="1">
        <p:scale>
          <a:sx n="112" d="100"/>
          <a:sy n="112" d="100"/>
        </p:scale>
        <p:origin x="688" y="18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828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Application – replace with cybersecurity application (spam filtering)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248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6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Classical Supervised Models</a:t>
            </a:r>
          </a:p>
          <a:p>
            <a:pPr algn="l"/>
            <a:r>
              <a:rPr lang="en-US" sz="3200" b="0" dirty="0">
                <a:latin typeface="Arial" panose="020B0604020202020204" pitchFamily="34" charset="0"/>
                <a:cs typeface="Arial" panose="020B0604020202020204" pitchFamily="34" charset="0"/>
              </a:rPr>
              <a:t>Discriminative/ Generative Modeling</a:t>
            </a:r>
            <a:endParaRPr lang="en-US" sz="32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1AF21F2-5566-314F-B056-8BCB715D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Approaches to Generative Modeling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6CDB62-79B0-9240-808F-4B0E75AF4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BEE5E39-EB5F-5B42-91A6-58A6A8A72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Estimate prior on labels P(y)</a:t>
            </a:r>
          </a:p>
          <a:p>
            <a:r>
              <a:rPr lang="en-US" sz="2400" dirty="0"/>
              <a:t>Estimate conditional distribution P(x | y) for each class y</a:t>
            </a:r>
          </a:p>
          <a:p>
            <a:r>
              <a:rPr lang="en-US" sz="2400" dirty="0"/>
              <a:t>Obtain predictive distribution using Bayes’ rule: P(y | x) = P(y) P(x | y) / Z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911DD33-6B78-9C4A-834B-534BD9FE5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8423" y="3381542"/>
            <a:ext cx="5064414" cy="18873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BF6D5CF-44E5-3648-A800-6B7E06857C8A}"/>
              </a:ext>
            </a:extLst>
          </p:cNvPr>
          <p:cNvSpPr txBox="1"/>
          <p:nvPr/>
        </p:nvSpPr>
        <p:spPr>
          <a:xfrm>
            <a:off x="4387122" y="5486950"/>
            <a:ext cx="314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Example: hand-written digits</a:t>
            </a:r>
          </a:p>
        </p:txBody>
      </p:sp>
    </p:spTree>
    <p:extLst>
      <p:ext uri="{BB962C8B-B14F-4D97-AF65-F5344CB8AC3E}">
        <p14:creationId xmlns:p14="http://schemas.microsoft.com/office/powerpoint/2010/main" val="965614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F621B02-D4E6-CF4D-AFB6-757688420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Classifier (NB)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B5159F-5FE7-9648-8374-763644E43E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generative model</a:t>
            </a:r>
          </a:p>
          <a:p>
            <a:pPr lvl="1"/>
            <a:r>
              <a:rPr lang="en-US" dirty="0"/>
              <a:t>P(y)</a:t>
            </a:r>
          </a:p>
          <a:p>
            <a:pPr lvl="1"/>
            <a:r>
              <a:rPr lang="en-US" dirty="0"/>
              <a:t>P(x | y)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398503-83D4-AD4E-AC55-D0354A4BB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B6C4E30-0F98-424D-9C92-AFDA82891DEA}"/>
              </a:ext>
            </a:extLst>
          </p:cNvPr>
          <p:cNvGrpSpPr/>
          <p:nvPr/>
        </p:nvGrpSpPr>
        <p:grpSpPr>
          <a:xfrm>
            <a:off x="7004853" y="191135"/>
            <a:ext cx="5087622" cy="5808082"/>
            <a:chOff x="7104378" y="205401"/>
            <a:chExt cx="5087622" cy="580808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FB0DFF7-F47E-234E-8DC1-295CB27F66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DB7D5EC-0FE0-F64F-BA66-014ADA0D775C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A22E319-1A43-D64C-9183-84C555C7736F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5447BCD-3D79-F640-9E94-954DF19323BC}"/>
                </a:ext>
              </a:extLst>
            </p:cNvPr>
            <p:cNvSpPr/>
            <p:nvPr/>
          </p:nvSpPr>
          <p:spPr>
            <a:xfrm>
              <a:off x="9739745" y="1440872"/>
              <a:ext cx="803564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A78E77C-223E-5E41-B690-668615DDB795}"/>
                </a:ext>
              </a:extLst>
            </p:cNvPr>
            <p:cNvSpPr/>
            <p:nvPr/>
          </p:nvSpPr>
          <p:spPr>
            <a:xfrm>
              <a:off x="9947568" y="477149"/>
              <a:ext cx="902049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CB74985-8FE7-7A4B-8B89-FD8030FF1AEE}"/>
                </a:ext>
              </a:extLst>
            </p:cNvPr>
            <p:cNvSpPr/>
            <p:nvPr/>
          </p:nvSpPr>
          <p:spPr>
            <a:xfrm flipV="1">
              <a:off x="10009174" y="205401"/>
              <a:ext cx="631117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B1FB862E-4E70-A04A-BD7C-9818F1638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573" y="3622371"/>
            <a:ext cx="5064414" cy="188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84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99F916-2774-F042-8EAB-F790EE69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Classifier (NB)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158B30-ADD7-7A46-83BC-DC4230661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 class label as generated from categorical variable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Model features as conditionally independent given label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given class label, each feature is generated independently of the other features</a:t>
            </a:r>
          </a:p>
          <a:p>
            <a:pPr lvl="1"/>
            <a:r>
              <a:rPr lang="en-US" dirty="0"/>
              <a:t>need to specify feature distribution P(X</a:t>
            </a:r>
            <a:r>
              <a:rPr lang="en-US" baseline="-25000" dirty="0"/>
              <a:t>[</a:t>
            </a:r>
            <a:r>
              <a:rPr lang="en-US" baseline="-25000" dirty="0" err="1"/>
              <a:t>i</a:t>
            </a:r>
            <a:r>
              <a:rPr lang="en-US" baseline="-25000" dirty="0"/>
              <a:t>]</a:t>
            </a:r>
            <a:r>
              <a:rPr lang="en-US" dirty="0"/>
              <a:t> | Y )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A9763A-DF0C-024B-86D2-41A4B3D48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2595" y="3164036"/>
            <a:ext cx="4705061" cy="10228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E778FE-6212-4940-AF25-5ECBDF09F3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0683" y="2093461"/>
            <a:ext cx="4319155" cy="577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482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99F916-2774-F042-8EAB-F790EE69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Naïve Bayes Classifier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158B30-ADD7-7A46-83BC-DC4230661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Model class label as generated from categorical variable</a:t>
            </a:r>
          </a:p>
          <a:p>
            <a:pPr marL="0" indent="0">
              <a:buNone/>
            </a:pPr>
            <a:r>
              <a:rPr lang="en-US" sz="2400" dirty="0"/>
              <a:t> </a:t>
            </a:r>
          </a:p>
          <a:p>
            <a:r>
              <a:rPr lang="en-US" sz="2400" dirty="0"/>
              <a:t>Model features as </a:t>
            </a:r>
            <a:r>
              <a:rPr lang="en-US" sz="2400" b="1" dirty="0">
                <a:solidFill>
                  <a:srgbClr val="7F0000"/>
                </a:solidFill>
              </a:rPr>
              <a:t>conditionally independent Gaussians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lvl="1"/>
            <a:r>
              <a:rPr lang="en-US" sz="2000" dirty="0"/>
              <a:t>given class label, each feature is generated independently of the other features</a:t>
            </a:r>
          </a:p>
          <a:p>
            <a:pPr lvl="1"/>
            <a:r>
              <a:rPr lang="en-US" sz="2000" dirty="0"/>
              <a:t>need to specify feature distribution P(X</a:t>
            </a:r>
            <a:r>
              <a:rPr lang="en-US" sz="2000" baseline="-25000" dirty="0"/>
              <a:t>[</a:t>
            </a:r>
            <a:r>
              <a:rPr lang="en-US" sz="2000" baseline="-25000" dirty="0" err="1"/>
              <a:t>i</a:t>
            </a:r>
            <a:r>
              <a:rPr lang="en-US" sz="2000" baseline="-25000" dirty="0"/>
              <a:t>]</a:t>
            </a:r>
            <a:r>
              <a:rPr lang="en-US" sz="2000" dirty="0"/>
              <a:t> | Y) 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24D62A-4912-0540-B1F6-17633E714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0" y="1975611"/>
            <a:ext cx="4319155" cy="5776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11CAC3-0A3A-2845-A13B-C80EA24171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500" y="2929713"/>
            <a:ext cx="4319155" cy="137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9289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890F609-658D-6B46-9CFB-5F4CFDBE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Demo: Gaussian NB vs LR (linear)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F443547-1AFB-C24A-8DD2-05F1619D5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9099" y="1465262"/>
            <a:ext cx="5453968" cy="4235451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BB5979-F3EF-3743-9CFA-8DD00E725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628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890F609-658D-6B46-9CFB-5F4CFDBE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Gaussian NB vs LR (multi-class)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BB5979-F3EF-3743-9CFA-8DD00E725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B85CDFE-B3A4-FA46-B1BA-4962CB063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3295" y="1543050"/>
            <a:ext cx="6925409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93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A610D0B-6EBF-0C42-9BE5-231110211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Discriminative vs generative classification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EE6E2F9-98CC-7E47-9C33-A4C1692EC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We would like to statistically model the data: </a:t>
            </a:r>
          </a:p>
          <a:p>
            <a:pPr lvl="1"/>
            <a:r>
              <a:rPr lang="en-US" dirty="0"/>
              <a:t>Quantify uncertainty </a:t>
            </a:r>
          </a:p>
          <a:p>
            <a:pPr lvl="1"/>
            <a:r>
              <a:rPr lang="en-US" dirty="0"/>
              <a:t>Express prior knowledge / assumptions about the data</a:t>
            </a:r>
          </a:p>
          <a:p>
            <a:pPr lvl="1"/>
            <a:endParaRPr lang="en-US" dirty="0"/>
          </a:p>
          <a:p>
            <a:r>
              <a:rPr lang="en-US" dirty="0"/>
              <a:t>Discriminative models </a:t>
            </a:r>
          </a:p>
          <a:p>
            <a:pPr lvl="1"/>
            <a:r>
              <a:rPr lang="en-US" dirty="0"/>
              <a:t>aim to estimate conditional distribution P(y | x) </a:t>
            </a:r>
          </a:p>
          <a:p>
            <a:pPr lvl="1"/>
            <a:endParaRPr lang="en-US" dirty="0"/>
          </a:p>
          <a:p>
            <a:r>
              <a:rPr lang="en-US" dirty="0"/>
              <a:t>Generative models </a:t>
            </a:r>
          </a:p>
          <a:p>
            <a:pPr lvl="1"/>
            <a:r>
              <a:rPr lang="en-US" dirty="0"/>
              <a:t>aim to estimate joint distribution P(y, x) </a:t>
            </a:r>
          </a:p>
          <a:p>
            <a:pPr lvl="1"/>
            <a:endParaRPr lang="en-US" dirty="0"/>
          </a:p>
          <a:p>
            <a:r>
              <a:rPr lang="en-US" dirty="0"/>
              <a:t>Can derive conditional from joint distribution, but not vice versa.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ABD9B-08D9-9545-9917-62EC58246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770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Discriminative models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452FFE3-7A6B-D442-8D3A-8E7EA16F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EBE72E-76C7-BF44-A2A1-CEE87D1CE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Use regression model for class probability 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3B4B0-583B-1A4D-A437-1C947583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09F0C9-AC5B-0A4D-87E8-384FF7F8F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62" y="2604062"/>
            <a:ext cx="6270216" cy="2823329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3994898-198A-3A4B-B63C-F714B715977F}"/>
              </a:ext>
            </a:extLst>
          </p:cNvPr>
          <p:cNvGrpSpPr/>
          <p:nvPr/>
        </p:nvGrpSpPr>
        <p:grpSpPr>
          <a:xfrm>
            <a:off x="7292340" y="425790"/>
            <a:ext cx="4508856" cy="5140738"/>
            <a:chOff x="7292340" y="458679"/>
            <a:chExt cx="4847803" cy="552718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2FA67DE-5D36-234F-8449-F9903A177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92340" y="458679"/>
              <a:ext cx="4847803" cy="5527186"/>
            </a:xfrm>
            <a:prstGeom prst="rect">
              <a:avLst/>
            </a:prstGeom>
          </p:spPr>
        </p:pic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3B0D28A-6132-084A-8F62-860D9F23D57B}"/>
                </a:ext>
              </a:extLst>
            </p:cNvPr>
            <p:cNvSpPr/>
            <p:nvPr/>
          </p:nvSpPr>
          <p:spPr>
            <a:xfrm>
              <a:off x="9207271" y="2285999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B466DE8-21BF-894A-9C19-A9BA87DE57E0}"/>
                </a:ext>
              </a:extLst>
            </p:cNvPr>
            <p:cNvSpPr/>
            <p:nvPr/>
          </p:nvSpPr>
          <p:spPr>
            <a:xfrm>
              <a:off x="9927707" y="1690253"/>
              <a:ext cx="803564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8D23F9D-9B74-7446-BB4F-30316AEE73C9}"/>
                </a:ext>
              </a:extLst>
            </p:cNvPr>
            <p:cNvSpPr/>
            <p:nvPr/>
          </p:nvSpPr>
          <p:spPr>
            <a:xfrm>
              <a:off x="10135530" y="726530"/>
              <a:ext cx="902049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26825FC-3650-B045-ACA7-C6BE924DE998}"/>
                </a:ext>
              </a:extLst>
            </p:cNvPr>
            <p:cNvSpPr/>
            <p:nvPr/>
          </p:nvSpPr>
          <p:spPr>
            <a:xfrm flipV="1">
              <a:off x="11099185" y="801472"/>
              <a:ext cx="902049" cy="209428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5255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0B54F71-EE38-E849-9D58-D18CB8B7E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Estimation for Logistic Regression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11200C1-75B7-6344-9AE4-E7E527501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Logistic regression assumes Bernoulli noise via a </a:t>
            </a:r>
            <a:r>
              <a:rPr lang="en-US" i="1" dirty="0"/>
              <a:t>link function</a:t>
            </a:r>
          </a:p>
          <a:p>
            <a:endParaRPr lang="en-US" i="1" dirty="0"/>
          </a:p>
          <a:p>
            <a:endParaRPr lang="en-US" i="1" dirty="0"/>
          </a:p>
          <a:p>
            <a:endParaRPr lang="en-US" dirty="0"/>
          </a:p>
          <a:p>
            <a:r>
              <a:rPr lang="en-US" dirty="0"/>
              <a:t>Parameter could be estimated by</a:t>
            </a:r>
          </a:p>
          <a:p>
            <a:pPr lvl="1"/>
            <a:r>
              <a:rPr lang="en-US" dirty="0"/>
              <a:t>Maximum likelihood estimation (MLE)</a:t>
            </a:r>
          </a:p>
          <a:p>
            <a:pPr lvl="1"/>
            <a:r>
              <a:rPr lang="en-US" dirty="0"/>
              <a:t>Maximum a posteriori estimation (MAP)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549ACA-D0EB-8B49-87E8-C835C2E82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B65A0C-A105-9442-9D8E-526590620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9057" y="2812473"/>
            <a:ext cx="3624742" cy="28886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A4F1D8-B866-C646-B2C0-3BD8D3B74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186" y="2146878"/>
            <a:ext cx="3797300" cy="901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44A7176-2823-9F4D-BA33-8992291F71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4186" y="3057629"/>
            <a:ext cx="4165023" cy="57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963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DB52E0D-DD44-7245-9258-EADB8B859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MLE for Logistic Regression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0A132BD-9CE6-B747-8BF8-B9495C0DC1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199" y="1475146"/>
            <a:ext cx="7475683" cy="270397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CD031-D030-AE4F-A7E1-2A2A80FBC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D10A11-803D-FB40-9EB4-8550F2FE44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9" y="4258732"/>
            <a:ext cx="6441209" cy="153252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1808878-0B29-914D-AF08-8B352CD7A208}"/>
              </a:ext>
            </a:extLst>
          </p:cNvPr>
          <p:cNvSpPr txBox="1"/>
          <p:nvPr/>
        </p:nvSpPr>
        <p:spPr>
          <a:xfrm>
            <a:off x="7176655" y="5024994"/>
            <a:ext cx="38515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w</a:t>
            </a:r>
            <a:r>
              <a:rPr lang="en-US" dirty="0"/>
              <a:t> could be efficiently optimized with </a:t>
            </a:r>
            <a:r>
              <a:rPr lang="en-US" b="1" dirty="0">
                <a:solidFill>
                  <a:srgbClr val="7F0000"/>
                </a:solidFill>
              </a:rPr>
              <a:t>(stochastic) gradient descent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32581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D54B485-C3BA-1B47-B654-3B9DCF2E1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D44992B-3C76-DC49-9D68-D14F6B7454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51719" y="1543050"/>
            <a:ext cx="8488561" cy="4157663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C05FD7-FFED-4744-A021-F60DA909D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288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433E3-FE93-934D-B9BB-C746340948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Generative </a:t>
            </a:r>
            <a:br>
              <a:rPr lang="en-US" dirty="0"/>
            </a:br>
            <a:r>
              <a:rPr lang="en-US" dirty="0"/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3056421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1AF21F2-5566-314F-B056-8BCB715D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Cases for Logistic Regression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5163C7A-D17D-1D4A-B907-FB7ED0789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will logistic regression predict for data point x?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6CDB62-79B0-9240-808F-4B0E75AF4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169129-9826-E849-B34C-2463B92D1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316" y="2287266"/>
            <a:ext cx="6861217" cy="341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36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2308</TotalTime>
  <Words>375</Words>
  <Application>Microsoft Macintosh PowerPoint</Application>
  <PresentationFormat>Widescreen</PresentationFormat>
  <Paragraphs>80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Adobe Garamond Pro</vt:lpstr>
      <vt:lpstr>Calibri</vt:lpstr>
      <vt:lpstr>Office Theme</vt:lpstr>
      <vt:lpstr>2_Office Theme</vt:lpstr>
      <vt:lpstr>1_Office Theme</vt:lpstr>
      <vt:lpstr>PowerPoint Presentation</vt:lpstr>
      <vt:lpstr>Discriminative vs generative classification</vt:lpstr>
      <vt:lpstr>Discriminative models</vt:lpstr>
      <vt:lpstr>Logistic Regression</vt:lpstr>
      <vt:lpstr>Parameter Estimation for Logistic Regression</vt:lpstr>
      <vt:lpstr>MLE for Logistic Regression</vt:lpstr>
      <vt:lpstr>Demo</vt:lpstr>
      <vt:lpstr>Generative  Models</vt:lpstr>
      <vt:lpstr>Failure Cases for Logistic Regression</vt:lpstr>
      <vt:lpstr>Typical Approaches to Generative Modeling</vt:lpstr>
      <vt:lpstr>Naïve Bayes Classifier (NB)</vt:lpstr>
      <vt:lpstr>Naïve Bayes Classifier (NB)</vt:lpstr>
      <vt:lpstr>Gaussian Naïve Bayes Classifier</vt:lpstr>
      <vt:lpstr>Demo: Demo: Gaussian NB vs LR (linear)</vt:lpstr>
      <vt:lpstr>Demo: Gaussian NB vs LR (multi-class)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153</cp:revision>
  <cp:lastPrinted>2019-10-22T16:35:22Z</cp:lastPrinted>
  <dcterms:created xsi:type="dcterms:W3CDTF">2019-10-07T15:32:39Z</dcterms:created>
  <dcterms:modified xsi:type="dcterms:W3CDTF">2020-10-19T06:09:58Z</dcterms:modified>
</cp:coreProperties>
</file>

<file path=docProps/thumbnail.jpeg>
</file>